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18" r:id="rId3"/>
    <p:sldId id="313" r:id="rId4"/>
    <p:sldId id="309" r:id="rId5"/>
    <p:sldId id="314" r:id="rId6"/>
    <p:sldId id="287" r:id="rId7"/>
    <p:sldId id="319" r:id="rId8"/>
    <p:sldId id="320" r:id="rId9"/>
    <p:sldId id="323" r:id="rId10"/>
    <p:sldId id="324" r:id="rId11"/>
    <p:sldId id="325" r:id="rId12"/>
    <p:sldId id="326" r:id="rId13"/>
    <p:sldId id="321" r:id="rId14"/>
    <p:sldId id="303" r:id="rId15"/>
    <p:sldId id="300" r:id="rId16"/>
    <p:sldId id="301" r:id="rId17"/>
    <p:sldId id="302" r:id="rId18"/>
    <p:sldId id="307" r:id="rId19"/>
    <p:sldId id="298" r:id="rId20"/>
    <p:sldId id="316" r:id="rId21"/>
    <p:sldId id="317" r:id="rId22"/>
    <p:sldId id="32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6699FF"/>
    <a:srgbClr val="9999FF"/>
    <a:srgbClr val="33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C853-7AB3-4546-A24F-91E7219630AF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5AFD-3BC7-4891-9ECB-E872E532F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9D3-B47A-4788-8FEB-45BF06F89FA2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270B-9BBD-4662-94B3-170E8DF43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93F2-7F06-4BFA-B1B8-A5F922AED8D3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A15-6649-4795-B148-8EB7A1537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AE6B-C380-40C2-939F-30F23C7401AD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5328-E90D-43BD-97DD-2599EDBB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D8AC-6028-4D6C-B202-1F5651F56921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6425-4496-4F4F-839B-E3D94A23A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AD7A-5052-4EFC-8BB5-49162819C1AA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05E1-453C-4BE1-A675-1FE3A84E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03CE-8A3B-4686-9B11-7F3991D6E21C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6381-5B29-4E7F-A79F-8966A24A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AFCA-70B2-4417-A7E6-3F01B0469DA6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9FF3-00A7-4658-9685-8C4CB7AAE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1A29-254E-40AB-AD8A-B97977C0E3B5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54AF-372A-429B-9B75-9135055E5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8690-24B4-42F6-B03F-F3CF913BACB4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F1A9-F478-46D2-A724-140E67166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813C-10CE-4A2B-9CAA-89A9D30419AC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3E38-5054-4DBC-9B21-0229640A5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0188D-C9AD-4222-ABAD-AEBE5C142D84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33EE4-BE0E-48DC-ADE4-B8565933D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stihi.ru/pics/2011/01/03/3275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163" y="234888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взаимодействия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«Семья — Ребенок — Детский сад».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93663" y="3212976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10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785225" cy="12366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altLang="ru-RU" sz="2800" b="1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воспитателей тоже есть «свой список» </a:t>
            </a:r>
            <a:b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претензий к</a:t>
            </a:r>
            <a:r>
              <a:rPr lang="ru-RU" altLang="ru-RU" sz="2800" b="1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родителям: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6125"/>
            <a:ext cx="120332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sz="2000" b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неуважительно относятся к персоналу детского сада, могут отчитать</a:t>
            </a:r>
          </a:p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 на повышенных тонах при ребенке;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забывают оплатить квитанции, вовремя внести плату за дополни-</a:t>
            </a:r>
          </a:p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тельные занятия;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забывают положить детям в шкафчик сменную одежду;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приводят детей в садик совершенно неподготовленными (без </a:t>
            </a:r>
          </a:p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элементарных навыков самообслуживания, не привыкших к режиму </a:t>
            </a:r>
          </a:p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дня садика);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поздно забирают детей;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плохо воспитывают детей (чрезмерно балуют или, наоборот, не </a:t>
            </a:r>
          </a:p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уделяют должного внимания ребенку; обычно к таким детям очень </a:t>
            </a:r>
          </a:p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сложно найти подход);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предъявляют необоснованные претензии к персоналу, придираются </a:t>
            </a:r>
          </a:p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itchFamily="18" charset="0"/>
                <a:cs typeface="Arial" pitchFamily="34" charset="0"/>
              </a:rPr>
              <a:t>к мелочам.</a:t>
            </a:r>
          </a:p>
          <a:p>
            <a:pPr>
              <a:defRPr/>
            </a:pPr>
            <a:r>
              <a:rPr lang="ru-RU" sz="900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-2916238"/>
            <a:ext cx="8713787" cy="6705601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/>
            </a:r>
            <a:br>
              <a:rPr lang="ru-RU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>                  Алгоритм   действия </a:t>
            </a:r>
            <a:br>
              <a:rPr lang="ru-RU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>                                    в</a:t>
            </a: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> </a:t>
            </a:r>
            <a:r>
              <a:rPr lang="en-US" altLang="ru-RU" sz="4000" b="1" smtClean="0">
                <a:solidFill>
                  <a:srgbClr val="FFCC00"/>
                </a:solidFill>
              </a:rPr>
              <a:t>               </a:t>
            </a:r>
            <a:r>
              <a:rPr lang="ru-RU" altLang="ru-RU" sz="4000" b="1" smtClean="0">
                <a:solidFill>
                  <a:srgbClr val="FFCC00"/>
                </a:solidFill>
              </a:rPr>
              <a:t>конфликтной  ситуации</a:t>
            </a:r>
            <a:r>
              <a:rPr lang="en-US" altLang="ru-RU" sz="4000" b="1" smtClean="0">
                <a:solidFill>
                  <a:srgbClr val="FFCC00"/>
                </a:solidFill>
              </a:rPr>
              <a:t/>
            </a:r>
            <a:br>
              <a:rPr lang="en-US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/>
            </a:r>
            <a:br>
              <a:rPr lang="ru-RU" altLang="ru-RU" sz="4000" b="1" smtClean="0">
                <a:solidFill>
                  <a:srgbClr val="FFCC00"/>
                </a:solidFill>
              </a:rPr>
            </a:br>
            <a:r>
              <a:rPr lang="en-US" altLang="ru-RU" sz="2800" b="1" smtClean="0">
                <a:solidFill>
                  <a:srgbClr val="FFCC00"/>
                </a:solidFill>
              </a:rPr>
              <a:t>1</a:t>
            </a:r>
            <a:r>
              <a:rPr lang="ru-RU" altLang="ru-RU" sz="2800" b="1" smtClean="0">
                <a:solidFill>
                  <a:srgbClr val="FFCC00"/>
                </a:solidFill>
              </a:rPr>
              <a:t>. </a:t>
            </a:r>
            <a:r>
              <a:rPr lang="ru-RU" altLang="ru-RU" sz="2800" b="1" smtClean="0">
                <a:solidFill>
                  <a:schemeClr val="bg1"/>
                </a:solidFill>
              </a:rPr>
              <a:t>Выделить  суть  проблемы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rgbClr val="FFCC00"/>
                </a:solidFill>
              </a:rPr>
              <a:t>2. </a:t>
            </a:r>
            <a:r>
              <a:rPr lang="ru-RU" altLang="ru-RU" sz="2800" b="1" smtClean="0">
                <a:solidFill>
                  <a:schemeClr val="bg1"/>
                </a:solidFill>
              </a:rPr>
              <a:t>Посмотреть  на   нее  со  стороны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rgbClr val="FFCC00"/>
                </a:solidFill>
              </a:rPr>
              <a:t>3. </a:t>
            </a:r>
            <a:r>
              <a:rPr lang="ru-RU" altLang="ru-RU" sz="2800" b="1" smtClean="0">
                <a:solidFill>
                  <a:schemeClr val="bg1"/>
                </a:solidFill>
              </a:rPr>
              <a:t>Поставить себя  на  место  другого участника  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конфликта  -  что   бы</a:t>
            </a:r>
            <a:r>
              <a:rPr lang="en-US" altLang="ru-RU" sz="2800" b="1" smtClean="0">
                <a:solidFill>
                  <a:schemeClr val="bg1"/>
                </a:solidFill>
              </a:rPr>
              <a:t> </a:t>
            </a:r>
            <a:r>
              <a:rPr lang="ru-RU" altLang="ru-RU" sz="2800" b="1" smtClean="0">
                <a:solidFill>
                  <a:schemeClr val="bg1"/>
                </a:solidFill>
              </a:rPr>
              <a:t>  ты</a:t>
            </a:r>
            <a:r>
              <a:rPr lang="en-US" altLang="ru-RU" sz="2800" b="1" smtClean="0">
                <a:solidFill>
                  <a:schemeClr val="bg1"/>
                </a:solidFill>
              </a:rPr>
              <a:t> </a:t>
            </a:r>
            <a:r>
              <a:rPr lang="ru-RU" altLang="ru-RU" sz="2800" b="1" smtClean="0">
                <a:solidFill>
                  <a:schemeClr val="bg1"/>
                </a:solidFill>
              </a:rPr>
              <a:t>  сделал   в   данной ситуации</a:t>
            </a:r>
            <a:r>
              <a:rPr lang="en-US" altLang="ru-RU" sz="2800" b="1" smtClean="0">
                <a:solidFill>
                  <a:schemeClr val="bg1"/>
                </a:solidFill>
              </a:rPr>
              <a:t> </a:t>
            </a: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rgbClr val="FFCC00"/>
                </a:solidFill>
              </a:rPr>
              <a:t>4. </a:t>
            </a:r>
            <a:r>
              <a:rPr lang="ru-RU" altLang="ru-RU" sz="2800" b="1" smtClean="0">
                <a:solidFill>
                  <a:schemeClr val="bg1"/>
                </a:solidFill>
              </a:rPr>
              <a:t>Найти  конструктивное   решение  проблемы, 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 которое  будет  оптимальным  для тебя  и для 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другого</a:t>
            </a:r>
          </a:p>
        </p:txBody>
      </p:sp>
    </p:spTree>
    <p:extLst>
      <p:ext uri="{BB962C8B-B14F-4D97-AF65-F5344CB8AC3E}">
        <p14:creationId xmlns:p14="http://schemas.microsoft.com/office/powerpoint/2010/main" val="32304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68413"/>
            <a:ext cx="8713788" cy="50403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+mn-lt"/>
              </a:rPr>
              <a:t>Пути разрешения конфликтов между воспитателем и родителем</a:t>
            </a:r>
            <a:br>
              <a:rPr lang="ru-RU" sz="20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Самый эффективный путь разрешения конфликтов между воспитателем и родителем – это хорошая работа воспитателя.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C000"/>
                </a:solidFill>
                <a:latin typeface="+mn-lt"/>
              </a:rPr>
              <a:t>Как свести конфликты к минимуму:</a:t>
            </a:r>
            <a:br>
              <a:rPr lang="ru-RU" sz="20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Первое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– информировать родителей еще до того, как их дети поступили в ДОУ о том, что там будет происходить, не только в плане расписания и распорядка, но и в плане взаимоотношений и педагогических воздействий.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Второе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– показать родителям, как «безболезненно» разрешать конфликты.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Третье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– научиться педагогам грамотно доносить информацию до родителей.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Четвертое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– опытный и мудрый педагог просто «забывает» о конфликтах. Всегда встречает родителей с улыбкой, доброжелательно и обязательно обращается по имени и отчеству.</a:t>
            </a:r>
            <a:r>
              <a:rPr lang="ru-RU" sz="2000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+mn-lt"/>
              </a:rPr>
            </a:b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8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 rot="10800000">
            <a:off x="5868144" y="2564904"/>
            <a:ext cx="3024336" cy="3888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>
            <a:off x="269690" y="1916832"/>
            <a:ext cx="5022389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>
            <a:off x="1691680" y="95696"/>
            <a:ext cx="5688632" cy="1317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«Трудные» родители: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2780928"/>
            <a:ext cx="3096344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позиции растерянности и беспомощности, которые постоянно жалуются педагогу, просят о помощи: «Ребенок нас не слушает, мы не знаем что делать, помогите нам!».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2019542"/>
            <a:ext cx="48965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Агрессивные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конфликтные, демонстрирующие наступающую позицию, они стремятся оправдать собственное невмешательство, родительское бессилие в воспитании своего ребенка: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заняты на работе, у нас нет времени, чтобы заниматься ребенком!»; «Вы же воспитатели, педагоги, это Ваша обязанность учить и воспитывать детей!».</a:t>
            </a:r>
          </a:p>
        </p:txBody>
      </p:sp>
    </p:spTree>
    <p:extLst>
      <p:ext uri="{BB962C8B-B14F-4D97-AF65-F5344CB8AC3E}">
        <p14:creationId xmlns:p14="http://schemas.microsoft.com/office/powerpoint/2010/main" val="255579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>
            <a:off x="323528" y="95696"/>
            <a:ext cx="8352928" cy="1533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Основы построения беседы с «трудным» </a:t>
            </a:r>
            <a:r>
              <a:rPr lang="ru-RU" b="1" dirty="0" smtClean="0"/>
              <a:t>родителем.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каждого в группе есть родители, встреча и общение с которыми всегда приятны, но есть и такие, с которыми хотелось бы как можно реже встречаться и общаться.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можно назвать «трудными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43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>
            <a:off x="1115615" y="212765"/>
            <a:ext cx="6768751" cy="1840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82013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с родителями, нужно помнить, что в общении существуют свои закономерности. Основа отношения к нам человека закладывается в первые 15 секунд! Для того что бы расположить к себе человека необходимо применить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"Правило трёх плюсов"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>
            <a:off x="29590" y="2492896"/>
            <a:ext cx="3174258" cy="3888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806" y="2492896"/>
            <a:ext cx="29370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люди хотели с вами общаться, мы сами должны демонстрировать свою готовность общаться с ними. И собеседник должен это видеть. Необходима искренняя, доброжелательная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ctr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Улыбка ничего не стоит, но много дает. Она порождает атмосферу доброжелательности.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>
            <a:off x="4860032" y="2406369"/>
            <a:ext cx="4032448" cy="1019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>
            <a:off x="3491880" y="3717029"/>
            <a:ext cx="5400600" cy="29523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502159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человека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самый сладостный и самый важный для него звук на любом языке. </a:t>
            </a:r>
            <a:r>
              <a:rPr lang="ru-RU" dirty="0"/>
              <a:t>    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903345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общении наиболее применим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косвенный комплимент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мы хвалим не самого человека, а то, что ему дорого, -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ребенка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Загруженные, усталые после работы родители особенно уязвимы в отношении хорошего и плохого поведения ребенка. Поэтому не стоит акцентировать внимание на плохом. Сначала нужно рассказать об успехах и только в конце тактично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проблемных сторонах ребенка.</a:t>
            </a:r>
          </a:p>
        </p:txBody>
      </p:sp>
      <p:cxnSp>
        <p:nvCxnSpPr>
          <p:cNvPr id="13" name="Прямая соединительная линия 12"/>
          <p:cNvCxnSpPr>
            <a:stCxn id="4" idx="0"/>
            <a:endCxn id="6" idx="2"/>
          </p:cNvCxnSpPr>
          <p:nvPr/>
        </p:nvCxnSpPr>
        <p:spPr>
          <a:xfrm flipH="1">
            <a:off x="1616719" y="2053761"/>
            <a:ext cx="2883271" cy="439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0"/>
          </p:cNvCxnSpPr>
          <p:nvPr/>
        </p:nvCxnSpPr>
        <p:spPr>
          <a:xfrm>
            <a:off x="4499990" y="2053761"/>
            <a:ext cx="36004" cy="1663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0"/>
            <a:endCxn id="8" idx="2"/>
          </p:cNvCxnSpPr>
          <p:nvPr/>
        </p:nvCxnSpPr>
        <p:spPr>
          <a:xfrm>
            <a:off x="4499990" y="2053761"/>
            <a:ext cx="2376266" cy="352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1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>
            <a:off x="323528" y="95696"/>
            <a:ext cx="8352928" cy="1533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152128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этих приемов существуют и другие приемы установления хорошего контакта с собеседником: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820472" cy="4869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Одновременно с улыбкой необходим доброжелательный, внимательный взгляд (контакт глаз). Но не следует «сверлить» собеседника взглядом.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Короткая дистанция и удобное расположение (от 50 см до 1,5 м). Такая дистанция характерна для беседы близких знакомых, друзей, поэтому собеседник подсознательно настраивается нас выслушать и помочь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переступать «границы» личного пространства собеседника!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Убрать барьеры, «увеличивающие» расстояние в нашем восприятии в общении (стол, книга, лист бумаги в руках).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Использовать по ходу разговора открытые жесты, не скрещивать перед собой руки, ноги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5. Всем своим видом поддерживать состояние безопасности и комфорта (отсутствие напряженности в позе, резких движений, сжатых кулаков, взгляд исподлобья, вызывающая интонация в голосе).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Использовать прием присоединения, т.е. найти общее «Я»: «Я сам такой же, у меня то же самое!». Как можно реже употреблять местоимение «Вы…» (Вы сделайте то-то!», «Вы должны это…!») Чаще говорить; «Мы»: «Мы все заинтересованы, чтобы наши дети были здоровы, умели…, знали…!», «Нас всех беспокоит, что дети…», «Наши дети…».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основные правила установления хорошего личностного контакта и построения эффективного общения и взаимодействия с родителями.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5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260648"/>
            <a:ext cx="5400600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734"/>
            <a:ext cx="8229600" cy="378042"/>
          </a:xfrm>
        </p:spPr>
        <p:txBody>
          <a:bodyPr/>
          <a:lstStyle/>
          <a:p>
            <a:r>
              <a:rPr lang="ru-RU" b="1" dirty="0"/>
              <a:t>Упражнение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Яблоко и червяк».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304" y="1600200"/>
            <a:ext cx="7518176" cy="50604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Сядьте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поудобнее, закройте глаза и представьте на минуту, будто вы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Спелое, сочное, красивое, ароматное, наливное яблоко, которое живописно висит на веточке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любуются вами, восхищаются.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Вдруг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ни возьмись, подползает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червяк и говорит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тебя буду есть!»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вы ответили червяку?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т               Откройте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и запомните свой ответ.</a:t>
            </a:r>
          </a:p>
          <a:p>
            <a:pPr marL="0" indent="0" algn="ctr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ocuments.iu.ru/3c868707-692b-4387-b1e0-18444256207f/0/slide_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t="12409" r="21039" b="8184"/>
          <a:stretch/>
        </p:blipFill>
        <p:spPr bwMode="auto">
          <a:xfrm>
            <a:off x="34320" y="4274434"/>
            <a:ext cx="2679968" cy="25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2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91264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 не надо бояться,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предупреждать,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— улаживать.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улаживать, так как в конфликтах не бывает победителей.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что проблема назрела, и если ее разрешить, то конфликт минует. </a:t>
            </a:r>
          </a:p>
        </p:txBody>
      </p:sp>
    </p:spTree>
    <p:extLst>
      <p:ext uri="{BB962C8B-B14F-4D97-AF65-F5344CB8AC3E}">
        <p14:creationId xmlns:p14="http://schemas.microsoft.com/office/powerpoint/2010/main" val="283512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964612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 </a:t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r>
              <a:rPr lang="ru-RU" altLang="ru-RU" sz="1800" b="1" smtClean="0">
                <a:solidFill>
                  <a:schemeClr val="bg1"/>
                </a:solidFill>
              </a:rPr>
              <a:t/>
            </a:r>
            <a:br>
              <a:rPr lang="ru-RU" altLang="ru-RU" sz="1800" b="1" smtClean="0">
                <a:solidFill>
                  <a:schemeClr val="bg1"/>
                </a:solidFill>
              </a:rPr>
            </a:br>
            <a:r>
              <a:rPr lang="ru-RU" altLang="ru-RU" sz="1800" b="1" smtClean="0">
                <a:solidFill>
                  <a:schemeClr val="bg1"/>
                </a:solidFill>
              </a:rPr>
              <a:t/>
            </a:r>
            <a:br>
              <a:rPr lang="ru-RU" altLang="ru-RU" sz="1800" b="1" smtClean="0">
                <a:solidFill>
                  <a:schemeClr val="bg1"/>
                </a:solidFill>
              </a:rPr>
            </a:br>
            <a:r>
              <a:rPr lang="ru-RU" altLang="ru-RU" sz="1800" b="1" smtClean="0">
                <a:solidFill>
                  <a:schemeClr val="bg1"/>
                </a:solidFill>
              </a:rPr>
              <a:t/>
            </a:r>
            <a:br>
              <a:rPr lang="ru-RU" altLang="ru-RU" sz="1800" b="1" smtClean="0">
                <a:solidFill>
                  <a:schemeClr val="bg1"/>
                </a:solidFill>
              </a:rPr>
            </a:br>
            <a:r>
              <a:rPr lang="ru-RU" altLang="ru-RU" sz="1900" b="1" smtClean="0">
                <a:solidFill>
                  <a:schemeClr val="bg1"/>
                </a:solidFill>
              </a:rPr>
              <a:t/>
            </a:r>
            <a:br>
              <a:rPr lang="ru-RU" altLang="ru-RU" sz="1900" b="1" smtClean="0">
                <a:solidFill>
                  <a:schemeClr val="bg1"/>
                </a:solidFill>
              </a:rPr>
            </a:br>
            <a:r>
              <a:rPr lang="ru-RU" altLang="ru-RU" sz="1900" b="1" smtClean="0">
                <a:solidFill>
                  <a:srgbClr val="FFC000"/>
                </a:solidFill>
              </a:rPr>
              <a:t> Воспитатель</a:t>
            </a:r>
            <a:r>
              <a:rPr lang="ru-RU" altLang="ru-RU" sz="1900" b="1" i="1" smtClean="0">
                <a:solidFill>
                  <a:schemeClr val="bg1"/>
                </a:solidFill>
              </a:rPr>
              <a:t> </a:t>
            </a:r>
            <a:r>
              <a:rPr lang="ru-RU" altLang="ru-RU" sz="1900" smtClean="0">
                <a:solidFill>
                  <a:schemeClr val="bg1"/>
                </a:solidFill>
              </a:rPr>
              <a:t>— </a:t>
            </a:r>
            <a:r>
              <a:rPr lang="ru-RU" altLang="ru-RU" sz="1900" b="1" smtClean="0">
                <a:solidFill>
                  <a:schemeClr val="bg1"/>
                </a:solidFill>
              </a:rPr>
              <a:t>это работник дошкольного учреждения, который не только непосредственно отвечает за жизнь и здоровье вверенных ему детей, но и осуществляет воспитательно-образовательную работу в соответствии с программой детского сада. </a:t>
            </a:r>
            <a:br>
              <a:rPr lang="ru-RU" altLang="ru-RU" sz="1900" b="1" smtClean="0">
                <a:solidFill>
                  <a:schemeClr val="bg1"/>
                </a:solidFill>
              </a:rPr>
            </a:br>
            <a:r>
              <a:rPr lang="ru-RU" altLang="ru-RU" sz="1900" b="1" smtClean="0">
                <a:solidFill>
                  <a:srgbClr val="FFC000"/>
                </a:solidFill>
              </a:rPr>
              <a:t>Родитель</a:t>
            </a:r>
            <a:r>
              <a:rPr lang="ru-RU" altLang="ru-RU" sz="1900" b="1" smtClean="0">
                <a:solidFill>
                  <a:schemeClr val="bg1"/>
                </a:solidFill>
              </a:rPr>
              <a:t> — это "заказчик", который приводит своего ребенка в детский сад и хочет, чтобы в нем для его любимого (а, зачастую, и единственного ребенка) были созданы самые благоприятные условия. </a:t>
            </a:r>
            <a:br>
              <a:rPr lang="ru-RU" altLang="ru-RU" sz="1900" b="1" smtClean="0">
                <a:solidFill>
                  <a:schemeClr val="bg1"/>
                </a:solidFill>
              </a:rPr>
            </a:br>
            <a:r>
              <a:rPr lang="ru-RU" altLang="ru-RU" sz="1900" b="1" smtClean="0">
                <a:solidFill>
                  <a:schemeClr val="bg1"/>
                </a:solidFill>
              </a:rPr>
              <a:t>У родителя ребенок один (два, три). </a:t>
            </a:r>
            <a:br>
              <a:rPr lang="ru-RU" altLang="ru-RU" sz="1900" b="1" smtClean="0">
                <a:solidFill>
                  <a:schemeClr val="bg1"/>
                </a:solidFill>
              </a:rPr>
            </a:br>
            <a:r>
              <a:rPr lang="ru-RU" altLang="ru-RU" sz="1900" b="1" smtClean="0">
                <a:solidFill>
                  <a:schemeClr val="bg1"/>
                </a:solidFill>
              </a:rPr>
              <a:t>У воспитателя — в среднем от 15 до 30. И это тоже нужно учитывать, потому что количество персонального внимания на каждого ребенка обратно пропорционально количеству детей. И он также заинтересован в том, чтобы обеспечить детям благоприятные условия, не забывая про свои образовательно-воспитательные обязанности. </a:t>
            </a:r>
            <a:r>
              <a:rPr lang="ru-RU" altLang="ru-RU" sz="2400" b="1" smtClean="0">
                <a:solidFill>
                  <a:srgbClr val="FFCC00"/>
                </a:solidFill>
              </a:rPr>
              <a:t/>
            </a:r>
            <a:br>
              <a:rPr lang="ru-RU" altLang="ru-RU" sz="2400" b="1" smtClean="0">
                <a:solidFill>
                  <a:srgbClr val="FFCC00"/>
                </a:solidFill>
              </a:rPr>
            </a:br>
            <a:r>
              <a:rPr lang="ru-RU" altLang="ru-RU" sz="3600" b="1" smtClean="0">
                <a:solidFill>
                  <a:schemeClr val="bg1"/>
                </a:solidFill>
              </a:rPr>
              <a:t>           </a:t>
            </a:r>
            <a:br>
              <a:rPr lang="ru-RU" altLang="ru-RU" sz="3600" b="1" smtClean="0">
                <a:solidFill>
                  <a:schemeClr val="bg1"/>
                </a:solidFill>
              </a:rPr>
            </a:br>
            <a:endParaRPr lang="ru-RU" altLang="ru-RU" sz="2400" b="1" smtClean="0">
              <a:solidFill>
                <a:schemeClr val="bg1"/>
              </a:solidFill>
            </a:endParaRPr>
          </a:p>
        </p:txBody>
      </p:sp>
      <p:pic>
        <p:nvPicPr>
          <p:cNvPr id="5" name="Picture 1" descr="C:\Documents and Settings\Семья Плаховых\Мои документы\Мои рисунки\news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7554" cy="2420073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Documents and Settings\Семья Плаховых\Мои документы\Мои рисунки\ФОТО ДЕТЕЙ\1234995698_kids_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0"/>
            <a:ext cx="3643305" cy="240801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0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764704"/>
            <a:ext cx="5596067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5688632" cy="1512168"/>
          </a:xfrm>
        </p:spPr>
        <p:txBody>
          <a:bodyPr/>
          <a:lstStyle/>
          <a:p>
            <a:r>
              <a:rPr lang="ru-RU" b="1" i="1" dirty="0"/>
              <a:t>Уважаемые педагоги, помните: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9144000" cy="4497363"/>
          </a:xfrm>
        </p:spPr>
        <p:txBody>
          <a:bodyPr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выносите суждений.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Воспитателю необходимо избегать суждений типа «Вы слишком мало уделяете времени воспитанию сына (дочери)», так как эти фразы (даже если они абсолютно справедливы) чаще всего порождают протест со стороны родителей.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поучайте.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подсказывать решения. Нельзя навязывать собеседнику свою собственную точку зрения и «учить жизни» родителей, так как фразы «На Вашем месте я бы…» и им подобные ущемляют самолюбие собеседника и не способствуют процессу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56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ставьте «диагноз».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помнить, что все фразы воспитателя должны быть корректны. Категоричные высказывания - «Ваш ребенок не умеет себя вести», «Вам нужно обратиться по поводу отклонений в поведении вашего сына (дочери) к психиатру» всегда настораживают родителей и настраивают против вас.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выпытывайте.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Нельзя задавать родителям вопросы, не касающиеся педагогического процесса, так как излишнее любопытство разрушает взаимопонимание между семьей и детским садом.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разглашайте «тайну».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Воспитатель обязан сохранять в тайне сведения о семье, доверенные ему родителями, если те не желают, чтобы эти сведения стали достоянием гласности.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провоцируйте конфликты.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Воспитатель избежит конфликтных ситуаций в общении с родителями, если будет соблюдать все вышеперечисленные правила общения с родителями.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36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68413"/>
            <a:ext cx="8713788" cy="504031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«ДАВАЙТЕ ЖИТЬ ДРУЖНО!»</a:t>
            </a:r>
            <a:b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ВСЕ В НАШИХ РУКАХ!...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\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1" descr="C:\Documents and Settings\Семья Плаховых\Мои документы\Мои рисунки\ДЕТИ ДАУНЫ\0_50141_aaa7f3b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347759" cy="3786214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9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>
            <a:off x="1187624" y="332656"/>
            <a:ext cx="669674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3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семьей – это кропотливый труд.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требует от педагогов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 </a:t>
            </a:r>
            <a:endParaRPr lang="ru-RU" b="1" dirty="0" smtClean="0"/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взаимодействия с родителями являются: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партнерские отношения с семьей каждого;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объединить усилия для развития и воспитания детей;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атмосферу взаимопонимания, общности интересов, эмоциональной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и обогащать воспитательные умения родителей;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поддерживать их уверенность в собственных педагогических возможностях.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15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36815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задач современного образования является установление партнерских отношений с родителями через реализацию модели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«Семья — Ребенок — Детский сад».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взаимодействия педагога с родителями – является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8136904" cy="9361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ведущая роль в общении педагога и родителей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принадлежит педагогу. </a:t>
            </a:r>
            <a:endParaRPr lang="ru-RU" sz="2400" dirty="0"/>
          </a:p>
        </p:txBody>
      </p:sp>
      <p:pic>
        <p:nvPicPr>
          <p:cNvPr id="1026" name="Picture 2" descr="https://ds03.infourok.ru/uploads/ex/0156/0004a8bd-9c5fed47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26324" r="55664" b="44664"/>
          <a:stretch/>
        </p:blipFill>
        <p:spPr bwMode="auto">
          <a:xfrm>
            <a:off x="4967536" y="3284984"/>
            <a:ext cx="35283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466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не всегда родителям и педагогам хватает взаимопонимания, такта, терпения, чтобы услышать и понять друг друга.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397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могут быть как со стороны родителей, так и со стороны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0478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>
            <a:off x="827584" y="332656"/>
            <a:ext cx="74888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взаимодействия с родителями являются: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Позитивный настрой на общение является тем самым прочным фундаментом, на котором строится вся работа педагога с родителями.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 не только в работе с детьми, но и в работе с родителями. Педагог, общаясь с родителями, должен чувствовать ситуацию,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настроение.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а не наставничество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вряд ли принесет положительные результаты. Гораздо эффективнее будут создание атмосферы взаимопомощи и поддержки семьи в сложных педагогических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ситуациях.</a:t>
            </a:r>
          </a:p>
          <a:p>
            <a:pPr marL="0" indent="0" algn="ctr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работе - качество, а не количество отдельно взятых, не связанных между собой мероприятий. Слабое, плохо подготовленное родительское собрание или семинар могут негативно повлиять на положительный имидж педагога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1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педагогов в общении с родителями.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9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68413"/>
            <a:ext cx="8713788" cy="5040312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rgbClr val="FFCC00"/>
                </a:solidFill>
              </a:rPr>
              <a:t>                                     </a:t>
            </a:r>
            <a:br>
              <a:rPr lang="ru-RU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>                                   Конфликт </a:t>
            </a:r>
            <a:r>
              <a:rPr lang="ru-RU" altLang="ru-RU" b="1" smtClean="0">
                <a:solidFill>
                  <a:srgbClr val="FFCC00"/>
                </a:solidFill>
              </a:rPr>
              <a:t/>
            </a:r>
            <a:br>
              <a:rPr lang="ru-RU" altLang="ru-RU" b="1" smtClean="0">
                <a:solidFill>
                  <a:srgbClr val="FFCC00"/>
                </a:solidFill>
              </a:rPr>
            </a:br>
            <a:r>
              <a:rPr lang="ru-RU" altLang="ru-RU" b="1" smtClean="0">
                <a:solidFill>
                  <a:srgbClr val="FFCC00"/>
                </a:solidFill>
              </a:rPr>
              <a:t> </a:t>
            </a:r>
            <a:br>
              <a:rPr lang="ru-RU" altLang="ru-RU" b="1" smtClean="0">
                <a:solidFill>
                  <a:srgbClr val="FFCC00"/>
                </a:solidFill>
              </a:rPr>
            </a:br>
            <a:r>
              <a:rPr lang="ru-RU" altLang="ru-RU" b="1" smtClean="0">
                <a:solidFill>
                  <a:schemeClr val="bg1"/>
                </a:solidFill>
              </a:rPr>
              <a:t> </a:t>
            </a:r>
            <a:r>
              <a:rPr lang="ru-RU" altLang="ru-RU" sz="4000" b="1" smtClean="0">
                <a:solidFill>
                  <a:schemeClr val="bg1"/>
                </a:solidFill>
              </a:rPr>
              <a:t>- </a:t>
            </a:r>
            <a:r>
              <a:rPr lang="ru-RU" altLang="ru-RU" sz="3200" b="1" smtClean="0">
                <a:solidFill>
                  <a:schemeClr val="bg1"/>
                </a:solidFill>
              </a:rPr>
              <a:t>это  столкновение  отдельных  людей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или  социальных  групп, выражающих      различные, а нередко противоположные цели, интересы, взгляды;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для возникновения конфликта необходима конфликтная ситуация.</a:t>
            </a:r>
            <a:r>
              <a:rPr lang="ru-RU" altLang="ru-RU" smtClean="0"/>
              <a:t> </a:t>
            </a:r>
          </a:p>
        </p:txBody>
      </p:sp>
      <p:pic>
        <p:nvPicPr>
          <p:cNvPr id="6148" name="Picture 6" descr="http://www.stihi.ru/pics/2011/01/03/3275.jpg"/>
          <p:cNvPicPr>
            <a:picLocks noChangeAspect="1" noChangeArrowheads="1"/>
          </p:cNvPicPr>
          <p:nvPr/>
        </p:nvPicPr>
        <p:blipFill>
          <a:blip r:embed="rId3" r:link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"/>
          <a:stretch>
            <a:fillRect/>
          </a:stretch>
        </p:blipFill>
        <p:spPr bwMode="auto">
          <a:xfrm>
            <a:off x="827088" y="981075"/>
            <a:ext cx="3502025" cy="216058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85225" cy="165576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CC00"/>
                </a:solidFill>
              </a:rPr>
              <a:t/>
            </a:r>
            <a:br>
              <a:rPr lang="ru-RU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/>
            </a:r>
            <a:br>
              <a:rPr lang="ru-RU" altLang="ru-RU" sz="4000" b="1" smtClean="0">
                <a:solidFill>
                  <a:srgbClr val="FFCC00"/>
                </a:solidFill>
              </a:rPr>
            </a:br>
            <a:r>
              <a:rPr lang="ru-RU" altLang="ru-RU" sz="4000" b="1" smtClean="0">
                <a:solidFill>
                  <a:srgbClr val="FFCC00"/>
                </a:solidFill>
              </a:rPr>
              <a:t>Причины конфликтов между педагогом и родителями</a:t>
            </a:r>
            <a:r>
              <a:rPr lang="ru-RU" altLang="ru-RU" sz="4000" smtClean="0"/>
              <a:t> </a:t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95288" y="3789363"/>
            <a:ext cx="1203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FFCC00"/>
                </a:solidFill>
              </a:rPr>
              <a:t>1</a:t>
            </a:r>
            <a:r>
              <a:rPr lang="ru-RU" altLang="ru-RU" sz="2800" b="1">
                <a:solidFill>
                  <a:srgbClr val="FFCC00"/>
                </a:solidFill>
              </a:rPr>
              <a:t>.</a:t>
            </a:r>
            <a:r>
              <a:rPr lang="ru-RU" altLang="ru-RU" sz="2800" b="1"/>
              <a:t> Родитель  не  удовлетворен  положением </a:t>
            </a:r>
          </a:p>
          <a:p>
            <a:pPr eaLnBrk="1" hangingPunct="1"/>
            <a:r>
              <a:rPr lang="ru-RU" altLang="ru-RU" sz="2800" b="1"/>
              <a:t>ребенка  в  коллективе.</a:t>
            </a:r>
          </a:p>
          <a:p>
            <a:pPr eaLnBrk="1" hangingPunct="1"/>
            <a:endParaRPr lang="ru-RU" altLang="ru-RU" sz="2800" b="1"/>
          </a:p>
          <a:p>
            <a:pPr eaLnBrk="1" hangingPunct="1"/>
            <a:r>
              <a:rPr lang="ru-RU" altLang="ru-RU" sz="2800" b="1">
                <a:solidFill>
                  <a:srgbClr val="FFCC00"/>
                </a:solidFill>
              </a:rPr>
              <a:t>2.</a:t>
            </a:r>
            <a:r>
              <a:rPr lang="ru-RU" altLang="ru-RU" sz="2800" b="1"/>
              <a:t> Родитель  не  удовлетворен  отношением </a:t>
            </a:r>
          </a:p>
          <a:p>
            <a:pPr eaLnBrk="1" hangingPunct="1"/>
            <a:r>
              <a:rPr lang="ru-RU" altLang="ru-RU" sz="2800" b="1"/>
              <a:t>к  нему  воспитателя.</a:t>
            </a:r>
          </a:p>
          <a:p>
            <a:pPr eaLnBrk="1" hangingPunct="1"/>
            <a:endParaRPr lang="ru-RU" altLang="ru-RU" sz="2800" b="1"/>
          </a:p>
          <a:p>
            <a:pPr eaLnBrk="1" hangingPunct="1"/>
            <a:r>
              <a:rPr lang="ru-RU" altLang="ru-RU" sz="2800" b="1">
                <a:solidFill>
                  <a:srgbClr val="FFCC00"/>
                </a:solidFill>
              </a:rPr>
              <a:t>3.</a:t>
            </a:r>
            <a:r>
              <a:rPr lang="ru-RU" altLang="ru-RU" sz="2800" b="1"/>
              <a:t> Родитель  не  удовлетворен  организацией </a:t>
            </a:r>
          </a:p>
          <a:p>
            <a:pPr eaLnBrk="1" hangingPunct="1"/>
            <a:r>
              <a:rPr lang="ru-RU" altLang="ru-RU" sz="2800" b="1"/>
              <a:t>воспитательно-образовательного</a:t>
            </a:r>
            <a:r>
              <a:rPr lang="en-US" altLang="ru-RU" sz="2800" b="1"/>
              <a:t> </a:t>
            </a:r>
            <a:r>
              <a:rPr lang="ru-RU" altLang="ru-RU" sz="2800" b="1"/>
              <a:t> процесса  </a:t>
            </a:r>
          </a:p>
          <a:p>
            <a:pPr eaLnBrk="1" hangingPunct="1"/>
            <a:r>
              <a:rPr lang="ru-RU" altLang="ru-RU" sz="2800" b="1"/>
              <a:t>                                                                             и т. д.</a:t>
            </a:r>
          </a:p>
        </p:txBody>
      </p:sp>
    </p:spTree>
    <p:extLst>
      <p:ext uri="{BB962C8B-B14F-4D97-AF65-F5344CB8AC3E}">
        <p14:creationId xmlns:p14="http://schemas.microsoft.com/office/powerpoint/2010/main" val="3281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785225" cy="16557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CC00"/>
                </a:solidFill>
              </a:rPr>
              <a:t/>
            </a:r>
            <a:br>
              <a:rPr lang="ru-RU" altLang="ru-RU" sz="2800" b="1" smtClean="0">
                <a:solidFill>
                  <a:srgbClr val="FFCC00"/>
                </a:solidFill>
              </a:rPr>
            </a:br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Что чаще всего может стать поводом для непонимания и</a:t>
            </a:r>
            <a:r>
              <a:rPr lang="ru-RU" altLang="ru-RU" sz="2800" b="1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недовольства? </a:t>
            </a:r>
            <a:b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</a:t>
            </a:r>
            <a:r>
              <a:rPr lang="ru-RU" altLang="ru-RU" sz="2800" b="1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altLang="ru-RU" sz="2800" b="1" smtClean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стороны родителей это: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57188" y="3786188"/>
            <a:ext cx="120332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с ребенком мало занимаются в саду;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не создают должных условий для укрепления его здоровья;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не могут найти подход к ребенку;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используют непедагогические методы в отношении ребенка </a:t>
            </a:r>
          </a:p>
          <a:p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(моральные и физические наказания);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плохо следят за ребенком (не вытерли сопельки, не переодели </a:t>
            </a:r>
          </a:p>
          <a:p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грязную футболку);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ребенка заставляют есть или не следят, чтобы он все съедал;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ограничивают свободу ребенка;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часто наказывают и жалуются на ребенка, если его поведение </a:t>
            </a:r>
          </a:p>
          <a:p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не устраивает воспитателей;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не принимают меры в отношении гиперактивных и агрессивных </a:t>
            </a:r>
          </a:p>
          <a:p>
            <a:r>
              <a:rPr lang="ru-RU" sz="2000" b="1">
                <a:ea typeface="Times New Roman" panose="02020603050405020304" pitchFamily="18" charset="0"/>
                <a:cs typeface="Arial" panose="020B0604020202020204" pitchFamily="34" charset="0"/>
              </a:rPr>
              <a:t>детей, особенно если их ребенка укусили, ударили, поцарапали.</a:t>
            </a:r>
          </a:p>
          <a:p>
            <a:pPr eaLnBrk="1" hangingPunct="1"/>
            <a:r>
              <a:rPr lang="ru-RU" sz="900" b="1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0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570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Batang</vt:lpstr>
      <vt:lpstr>Arial</vt:lpstr>
      <vt:lpstr>Calibri</vt:lpstr>
      <vt:lpstr>Times New Roman</vt:lpstr>
      <vt:lpstr>Тема Office</vt:lpstr>
      <vt:lpstr>Реализация модели взаимодействия  «Семья — Ребенок — Детский сад».  </vt:lpstr>
      <vt:lpstr>                  Воспитатель — это работник дошкольного учреждения, который не только непосредственно отвечает за жизнь и здоровье вверенных ему детей, но и осуществляет воспитательно-образовательную работу в соответствии с программой детского сада.  Родитель — это "заказчик", который приводит своего ребенка в детский сад и хочет, чтобы в нем для его любимого (а, зачастую, и единственного ребенка) были созданы самые благоприятные условия.  У родителя ребенок один (два, три).  У воспитателя — в среднем от 15 до 30. И это тоже нужно учитывать, потому что количество персонального внимания на каждого ребенка обратно пропорционально количеству детей. И он также заинтересован в том, чтобы обеспечить детям благоприятные условия, не забывая про свои образовательно-воспитательные обязанности.              </vt:lpstr>
      <vt:lpstr>Работа с семьей – это кропотливый труд.  И это требует от педагогов  определенных усилий. </vt:lpstr>
      <vt:lpstr>Одной из важнейших задач современного образования является установление партнерских отношений с родителями через реализацию модели взаимодействия  «Семья — Ребенок — Детский сад».  Составной частью взаимодействия педагога с родителями – является общение.</vt:lpstr>
      <vt:lpstr>Принципами взаимодействия с родителями являются: </vt:lpstr>
      <vt:lpstr>Презентация PowerPoint</vt:lpstr>
      <vt:lpstr>                                                                         Конфликт     - это  столкновение  отдельных  людей или  социальных  групп, выражающих      различные, а нередко противоположные цели, интересы, взгляды; для возникновения конфликта необходима конфликтная ситуация. </vt:lpstr>
      <vt:lpstr>  Причины конфликтов между педагогом и родителями   </vt:lpstr>
      <vt:lpstr> Что чаще всего может стать поводом для непонимания и недовольства?  Со стороны родителей это: </vt:lpstr>
      <vt:lpstr>У воспитателей тоже есть «свой список»  претензий к родителям:</vt:lpstr>
      <vt:lpstr>                             Алгоритм   действия                                      в                 конфликтной  ситуации  1. Выделить  суть  проблемы  2. Посмотреть  на   нее  со  стороны  3. Поставить себя  на  место  другого участника    конфликта  -  что   бы   ты   сделал   в   данной ситуации  4. Найти  конструктивное   решение  проблемы,    которое  будет  оптимальным  для тебя  и для   другого</vt:lpstr>
      <vt:lpstr>Пути разрешения конфликтов между воспитателем и родителем Самый эффективный путь разрешения конфликтов между воспитателем и родителем – это хорошая работа воспитателя.  Как свести конфликты к минимуму: Первое – информировать родителей еще до того, как их дети поступили в ДОУ о том, что там будет происходить, не только в плане расписания и распорядка, но и в плане взаимоотношений и педагогических воздействий. Второе – показать родителям, как «безболезненно» разрешать конфликты. Третье – научиться педагогам грамотно доносить информацию до родителей. Четвертое – опытный и мудрый педагог просто «забывает» о конфликтах. Всегда встречает родителей с улыбкой, доброжелательно и обязательно обращается по имени и отчеству.   </vt:lpstr>
      <vt:lpstr>«Трудные» родители: </vt:lpstr>
      <vt:lpstr>Основы построения беседы с «трудным» родителем.</vt:lpstr>
      <vt:lpstr>Презентация PowerPoint</vt:lpstr>
      <vt:lpstr>Кроме этих приемов существуют и другие приемы установления хорошего контакта с собеседником:</vt:lpstr>
      <vt:lpstr>Презентация PowerPoint</vt:lpstr>
      <vt:lpstr>Упражнение  «Яблоко и червяк».  </vt:lpstr>
      <vt:lpstr>Презентация PowerPoint</vt:lpstr>
      <vt:lpstr>Уважаемые педагоги, помните:</vt:lpstr>
      <vt:lpstr>Презентация PowerPoint</vt:lpstr>
      <vt:lpstr>«ДАВАЙТЕ ЖИТЬ ДРУЖНО!»   ВСЕ В НАШИХ РУКАХ!...  \        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семьей</dc:title>
  <dc:creator>11</dc:creator>
  <cp:lastModifiedBy>Пользователь Windows</cp:lastModifiedBy>
  <cp:revision>164</cp:revision>
  <dcterms:created xsi:type="dcterms:W3CDTF">2011-08-25T15:32:02Z</dcterms:created>
  <dcterms:modified xsi:type="dcterms:W3CDTF">2023-11-08T03:01:11Z</dcterms:modified>
</cp:coreProperties>
</file>